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57" r:id="rId4"/>
    <p:sldId id="258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71414-EC6E-4563-BE75-ACE1C36D098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4B6DC-1765-4522-8337-81F613121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55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 lesson should take</a:t>
            </a:r>
            <a:r>
              <a:rPr lang="en-GB" baseline="0" dirty="0" smtClean="0"/>
              <a:t> around 1.5 hrs: speaking 1 – 10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vocabulary – 20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speaking 2 – 10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reading – 20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speaking 3 – 20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B6DC-1765-4522-8337-81F61312192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538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lesson should take</a:t>
            </a:r>
            <a:r>
              <a:rPr lang="en-GB" baseline="0" dirty="0" smtClean="0"/>
              <a:t> around 1.5 hrs: speaking 1 – 10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vocabulary – 20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speaking 2 – 10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reading – 20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; speaking 3 – 20 </a:t>
            </a:r>
            <a:r>
              <a:rPr lang="en-GB" baseline="0" dirty="0" err="1" smtClean="0"/>
              <a:t>mins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B6DC-1765-4522-8337-81F61312192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995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Learners</a:t>
            </a:r>
            <a:r>
              <a:rPr lang="en-GB" baseline="0" dirty="0" smtClean="0"/>
              <a:t> can discuss in pairs/groups, from the visuals, using dictionaries and/or researching on the Internet.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B6DC-1765-4522-8337-81F61312192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174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Key: 1/e   2/</a:t>
            </a:r>
            <a:r>
              <a:rPr lang="en-GB" dirty="0" err="1" smtClean="0"/>
              <a:t>i</a:t>
            </a:r>
            <a:r>
              <a:rPr lang="en-GB" baseline="0" dirty="0" smtClean="0"/>
              <a:t>  3/h  4/c  5/b  6/f  7/a  8/l  9/g  10/d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B6DC-1765-4522-8337-81F61312192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146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Learners can discuss in pairs/groups. The teachers can listen and note down errors for post task correction.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B6DC-1765-4522-8337-81F61312192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719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If necessary, learners can work in pairs or small groups to agree on the important points from each article to answer the 3 questions. You can print out the texts</a:t>
            </a:r>
            <a:r>
              <a:rPr lang="en-GB" baseline="0" dirty="0" smtClean="0"/>
              <a:t> before the lesson, or learners can access them </a:t>
            </a:r>
            <a:r>
              <a:rPr lang="en-GB" baseline="0" smtClean="0"/>
              <a:t>on computers.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B6DC-1765-4522-8337-81F61312192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138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Re-group</a:t>
            </a:r>
            <a:r>
              <a:rPr lang="en-GB" baseline="0" dirty="0" smtClean="0"/>
              <a:t> the learners so there is at least one who read each article in each group. </a:t>
            </a:r>
            <a:r>
              <a:rPr lang="en-GB" dirty="0" smtClean="0"/>
              <a:t>The</a:t>
            </a:r>
            <a:r>
              <a:rPr lang="en-GB" baseline="0" dirty="0" smtClean="0"/>
              <a:t> teacher can listen and note down errors for post task correction, especially with the new vocabulary.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B6DC-1765-4522-8337-81F61312192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376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355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264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46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15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055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335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88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80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72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74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750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60EE7-E684-4883-BB2A-7BF697F52993}" type="datetimeFigureOut">
              <a:rPr lang="en-GB" smtClean="0"/>
              <a:t>28/06/2015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00287-6B27-489A-A40B-46710AB36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383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gif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ewiki.newint.org/index.php/Why_is_fundamentalism_attractive_to_many%3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ewiki.newint.org/index.php/Hindu_fundamentalism" TargetMode="External"/><Relationship Id="rId4" Type="http://schemas.openxmlformats.org/officeDocument/2006/relationships/hyperlink" Target="http://eewiki.newint.org/index.php/Choose_your_fundamentalism_in_Pakista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698923"/>
            <a:ext cx="8206680" cy="1901527"/>
          </a:xfrm>
        </p:spPr>
        <p:txBody>
          <a:bodyPr>
            <a:normAutofit/>
          </a:bodyPr>
          <a:lstStyle/>
          <a:p>
            <a:r>
              <a:rPr lang="en-GB" sz="8000" b="1" dirty="0" smtClean="0"/>
              <a:t>Fundamentalism</a:t>
            </a:r>
            <a:endParaRPr lang="en-GB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87824" y="4437112"/>
            <a:ext cx="5760640" cy="1201688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altLang="en-US" b="1" dirty="0">
                <a:solidFill>
                  <a:schemeClr val="accent6">
                    <a:lumMod val="50000"/>
                  </a:schemeClr>
                </a:solidFill>
              </a:rPr>
              <a:t>New Internationalist Easier English</a:t>
            </a:r>
          </a:p>
          <a:p>
            <a:pPr>
              <a:defRPr/>
            </a:pPr>
            <a:r>
              <a:rPr lang="en-GB" altLang="en-US" b="1" dirty="0">
                <a:solidFill>
                  <a:srgbClr val="00B050"/>
                </a:solidFill>
              </a:rPr>
              <a:t>Ready </a:t>
            </a:r>
            <a:r>
              <a:rPr lang="en-GB" altLang="en-US" b="1" dirty="0" smtClean="0">
                <a:solidFill>
                  <a:srgbClr val="00B050"/>
                </a:solidFill>
              </a:rPr>
              <a:t>Upper Intermediate </a:t>
            </a:r>
            <a:r>
              <a:rPr lang="en-GB" altLang="en-US" b="1" dirty="0">
                <a:solidFill>
                  <a:srgbClr val="00B050"/>
                </a:solidFill>
              </a:rPr>
              <a:t>Lesson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3" y="3396624"/>
            <a:ext cx="2749443" cy="388849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142" y="260648"/>
            <a:ext cx="637063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577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This lesson: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b="1" dirty="0" smtClean="0">
                <a:solidFill>
                  <a:srgbClr val="92D050"/>
                </a:solidFill>
              </a:rPr>
              <a:t>Speaking: about fundamentalism</a:t>
            </a:r>
          </a:p>
          <a:p>
            <a:pPr marL="0" indent="0">
              <a:buNone/>
            </a:pPr>
            <a:r>
              <a:rPr lang="en-GB" sz="4000" b="1" dirty="0" smtClean="0">
                <a:solidFill>
                  <a:srgbClr val="92D050"/>
                </a:solidFill>
              </a:rPr>
              <a:t>Vocabulary: match</a:t>
            </a:r>
          </a:p>
          <a:p>
            <a:pPr marL="0" indent="0">
              <a:buNone/>
            </a:pPr>
            <a:r>
              <a:rPr lang="en-GB" sz="4000" b="1" dirty="0" smtClean="0">
                <a:solidFill>
                  <a:srgbClr val="92D050"/>
                </a:solidFill>
              </a:rPr>
              <a:t>Reading: jigsaw, reading 3 texts</a:t>
            </a:r>
          </a:p>
          <a:p>
            <a:pPr marL="0" indent="0">
              <a:buNone/>
            </a:pPr>
            <a:r>
              <a:rPr lang="en-GB" sz="4000" b="1" dirty="0" smtClean="0">
                <a:solidFill>
                  <a:srgbClr val="92D050"/>
                </a:solidFill>
              </a:rPr>
              <a:t>Speaking: discuss the 3 questions again</a:t>
            </a:r>
            <a:endParaRPr lang="en-GB" sz="4000" b="1" dirty="0">
              <a:solidFill>
                <a:srgbClr val="92D05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306" y="4581128"/>
            <a:ext cx="3462337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5148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48580"/>
          </a:xfrm>
        </p:spPr>
        <p:txBody>
          <a:bodyPr/>
          <a:lstStyle/>
          <a:p>
            <a:r>
              <a:rPr lang="en-GB" b="1" dirty="0" smtClean="0"/>
              <a:t>What is fundamentalism?</a:t>
            </a:r>
            <a:endParaRPr lang="en-GB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467" y="1052736"/>
            <a:ext cx="2896096" cy="200916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" y="3649071"/>
            <a:ext cx="2185235" cy="31205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" y="1197297"/>
            <a:ext cx="3134187" cy="20876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451157"/>
            <a:ext cx="3215064" cy="19089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139" y="1286525"/>
            <a:ext cx="2952328" cy="21197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359" y="3170842"/>
            <a:ext cx="3461645" cy="20476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193" y="5127581"/>
            <a:ext cx="2624332" cy="173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67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2555776" cy="1152128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Vocabulary - match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340768"/>
            <a:ext cx="2411760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1/ dominant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2/ secularism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3/ diaspora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4/ to preach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5/ blasphemy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6/ intolerance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7/ extremist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8/ ideology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9/ to radicalise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10/ madrassa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411760" y="0"/>
            <a:ext cx="6840760" cy="66693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650" b="1" dirty="0" smtClean="0">
                <a:solidFill>
                  <a:srgbClr val="FFC000"/>
                </a:solidFill>
              </a:rPr>
              <a:t>a) Someone the speaker thinks has extreme political or religious opinions and could use violence</a:t>
            </a:r>
          </a:p>
          <a:p>
            <a:pPr marL="0" indent="0">
              <a:buNone/>
            </a:pPr>
            <a:r>
              <a:rPr lang="en-GB" sz="2650" b="1" dirty="0" smtClean="0">
                <a:solidFill>
                  <a:srgbClr val="FFC000"/>
                </a:solidFill>
              </a:rPr>
              <a:t>b) Insulting God or holy things</a:t>
            </a:r>
          </a:p>
          <a:p>
            <a:pPr marL="0" indent="0">
              <a:buNone/>
            </a:pPr>
            <a:r>
              <a:rPr lang="en-GB" sz="2650" b="1" dirty="0" smtClean="0">
                <a:solidFill>
                  <a:srgbClr val="FFC000"/>
                </a:solidFill>
              </a:rPr>
              <a:t>c) To teach a religious message or belief</a:t>
            </a:r>
          </a:p>
          <a:p>
            <a:pPr marL="0" indent="0">
              <a:buNone/>
            </a:pPr>
            <a:r>
              <a:rPr lang="en-GB" sz="2650" b="1" dirty="0" smtClean="0">
                <a:solidFill>
                  <a:srgbClr val="FFC000"/>
                </a:solidFill>
              </a:rPr>
              <a:t>d) Islamic religious school</a:t>
            </a:r>
          </a:p>
          <a:p>
            <a:pPr marL="0" indent="0">
              <a:buNone/>
            </a:pPr>
            <a:r>
              <a:rPr lang="en-GB" sz="2650" b="1" dirty="0" smtClean="0">
                <a:solidFill>
                  <a:srgbClr val="FFC000"/>
                </a:solidFill>
              </a:rPr>
              <a:t>e) Most important</a:t>
            </a:r>
          </a:p>
          <a:p>
            <a:pPr marL="0" indent="0">
              <a:buNone/>
            </a:pPr>
            <a:r>
              <a:rPr lang="en-GB" sz="2650" b="1" dirty="0" smtClean="0">
                <a:solidFill>
                  <a:srgbClr val="FFC000"/>
                </a:solidFill>
              </a:rPr>
              <a:t>f) Not respecting beliefs or opinions that are not the same as your own</a:t>
            </a:r>
          </a:p>
          <a:p>
            <a:pPr marL="0" indent="0">
              <a:buNone/>
            </a:pPr>
            <a:r>
              <a:rPr lang="en-GB" sz="2650" b="1" dirty="0" smtClean="0">
                <a:solidFill>
                  <a:srgbClr val="FFC000"/>
                </a:solidFill>
              </a:rPr>
              <a:t>g) To make someone believe extreme opinions</a:t>
            </a:r>
          </a:p>
          <a:p>
            <a:pPr marL="0" indent="0">
              <a:buNone/>
            </a:pPr>
            <a:r>
              <a:rPr lang="en-GB" sz="2650" b="1" dirty="0" smtClean="0">
                <a:solidFill>
                  <a:srgbClr val="FFC000"/>
                </a:solidFill>
              </a:rPr>
              <a:t>h) A group of people who were born in one country who now live in many different countries</a:t>
            </a:r>
          </a:p>
          <a:p>
            <a:pPr marL="0" indent="0">
              <a:buNone/>
            </a:pPr>
            <a:r>
              <a:rPr lang="en-GB" sz="2650" b="1" dirty="0" err="1" smtClean="0">
                <a:solidFill>
                  <a:srgbClr val="FFC000"/>
                </a:solidFill>
              </a:rPr>
              <a:t>i</a:t>
            </a:r>
            <a:r>
              <a:rPr lang="en-GB" sz="2650" b="1" dirty="0" smtClean="0">
                <a:solidFill>
                  <a:srgbClr val="FFC000"/>
                </a:solidFill>
              </a:rPr>
              <a:t>) Separation of government from religion</a:t>
            </a:r>
          </a:p>
          <a:p>
            <a:pPr marL="0" indent="0">
              <a:buNone/>
            </a:pPr>
            <a:r>
              <a:rPr lang="en-GB" sz="2650" b="1" dirty="0" smtClean="0">
                <a:solidFill>
                  <a:srgbClr val="FFC000"/>
                </a:solidFill>
              </a:rPr>
              <a:t>l) A system of beliefs, usually political</a:t>
            </a:r>
            <a:endParaRPr lang="en-GB" sz="265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47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5338936" cy="864096"/>
          </a:xfrm>
        </p:spPr>
        <p:txBody>
          <a:bodyPr>
            <a:normAutofit/>
          </a:bodyPr>
          <a:lstStyle/>
          <a:p>
            <a:r>
              <a:rPr lang="en-GB" b="1" dirty="0" smtClean="0"/>
              <a:t>Questions: discuss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b="1" dirty="0" smtClean="0">
                <a:solidFill>
                  <a:srgbClr val="FFC000"/>
                </a:solidFill>
              </a:rPr>
              <a:t>1/ Why are people attracted to fundamentalism?</a:t>
            </a:r>
          </a:p>
          <a:p>
            <a:pPr marL="0" indent="0" algn="ctr">
              <a:buNone/>
            </a:pPr>
            <a:r>
              <a:rPr lang="en-GB" sz="4400" b="1" dirty="0" smtClean="0">
                <a:solidFill>
                  <a:srgbClr val="FF0000"/>
                </a:solidFill>
              </a:rPr>
              <a:t>2/ What are the problems associated with fundamentalism?</a:t>
            </a:r>
          </a:p>
          <a:p>
            <a:pPr marL="0" indent="0" algn="ctr">
              <a:buNone/>
            </a:pPr>
            <a:r>
              <a:rPr lang="en-GB" sz="4400" b="1" dirty="0" smtClean="0">
                <a:solidFill>
                  <a:srgbClr val="92D050"/>
                </a:solidFill>
              </a:rPr>
              <a:t>3/ Can you find some examples of fundamentalism from Christianity, Islam and Hinduism?</a:t>
            </a:r>
            <a:endParaRPr lang="en-GB" sz="44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Jigsaw reading: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Divide into 3 groups. As you read,  think about the 3 questions and highlight/underline parts in your text that answer them: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92D050"/>
                </a:solidFill>
              </a:rPr>
              <a:t>A reads ‘Why is fundamentalism attractive to many?’:  </a:t>
            </a:r>
            <a:r>
              <a:rPr lang="en-GB" sz="1800" dirty="0" smtClean="0">
                <a:hlinkClick r:id="rId3"/>
              </a:rPr>
              <a:t>http://eewiki.newint.org/index.php/Why_is_fundamentalism_attractive_to_many%3F</a:t>
            </a:r>
            <a:endParaRPr lang="en-GB" dirty="0" smtClean="0"/>
          </a:p>
          <a:p>
            <a:pPr marL="0" indent="0">
              <a:buNone/>
            </a:pPr>
            <a:r>
              <a:rPr lang="en-GB" b="1" dirty="0" smtClean="0">
                <a:solidFill>
                  <a:srgbClr val="92D050"/>
                </a:solidFill>
              </a:rPr>
              <a:t>B reads ‘Choose your fundamentalism in Pakistan’ </a:t>
            </a:r>
            <a:r>
              <a:rPr lang="en-GB" dirty="0" smtClean="0"/>
              <a:t>: </a:t>
            </a:r>
            <a:r>
              <a:rPr lang="en-GB" sz="1900" dirty="0" smtClean="0">
                <a:hlinkClick r:id="rId4"/>
              </a:rPr>
              <a:t>http://eewiki.newint.org/index.php/Choose_your_fundamentalism_in_Pakistan</a:t>
            </a:r>
            <a:endParaRPr lang="en-GB" sz="1900" dirty="0" smtClean="0"/>
          </a:p>
          <a:p>
            <a:pPr marL="0" indent="0">
              <a:buNone/>
            </a:pPr>
            <a:r>
              <a:rPr lang="en-GB" b="1" dirty="0" smtClean="0">
                <a:solidFill>
                  <a:srgbClr val="92D050"/>
                </a:solidFill>
              </a:rPr>
              <a:t>C reads ‘Hindu fundamentalism’ : </a:t>
            </a:r>
            <a:r>
              <a:rPr lang="en-GB" sz="2400" dirty="0" smtClean="0">
                <a:hlinkClick r:id="rId5"/>
              </a:rPr>
              <a:t>http://eewiki.newint.org/index.php/Hindu_fundamentalism</a:t>
            </a:r>
            <a:endParaRPr lang="en-GB" sz="24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1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Now get into groups of </a:t>
            </a:r>
            <a:r>
              <a:rPr lang="en-GB" b="1" dirty="0" smtClean="0">
                <a:solidFill>
                  <a:srgbClr val="FF0000"/>
                </a:solidFill>
              </a:rPr>
              <a:t>A, B &amp; 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And discuss these 3 questions again, after reading:</a:t>
            </a:r>
          </a:p>
          <a:p>
            <a:pPr marL="0" indent="0" algn="ctr">
              <a:buNone/>
            </a:pPr>
            <a:r>
              <a:rPr lang="en-GB" sz="4000" b="1" dirty="0" smtClean="0">
                <a:solidFill>
                  <a:srgbClr val="FFC000"/>
                </a:solidFill>
              </a:rPr>
              <a:t>1/ Why are people attracted to fundamentalism?</a:t>
            </a:r>
          </a:p>
          <a:p>
            <a:pPr marL="0" indent="0" algn="ctr">
              <a:buNone/>
            </a:pPr>
            <a:r>
              <a:rPr lang="en-GB" sz="4000" b="1" dirty="0" smtClean="0">
                <a:solidFill>
                  <a:srgbClr val="FF0000"/>
                </a:solidFill>
              </a:rPr>
              <a:t>2/ What are the problems associated with fundamentalism?</a:t>
            </a:r>
          </a:p>
          <a:p>
            <a:pPr marL="0" indent="0" algn="ctr">
              <a:buNone/>
            </a:pPr>
            <a:r>
              <a:rPr lang="en-GB" sz="4000" b="1" dirty="0" smtClean="0">
                <a:solidFill>
                  <a:srgbClr val="92D050"/>
                </a:solidFill>
              </a:rPr>
              <a:t>3/ Can you find some examples of fundamentalism from Christianity, Islam and Hinduism?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9603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 smtClean="0"/>
              <a:t>Read the other 2 articles you didn’t read, and read the original articles too (by clicking on the link at the bottom).</a:t>
            </a:r>
            <a:endParaRPr lang="en-GB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368" y="3789040"/>
            <a:ext cx="421780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79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562</Words>
  <Application>Microsoft Office PowerPoint</Application>
  <PresentationFormat>On-screen Show (4:3)</PresentationFormat>
  <Paragraphs>60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Fundamentalism</vt:lpstr>
      <vt:lpstr>This lesson:</vt:lpstr>
      <vt:lpstr>What is fundamentalism?</vt:lpstr>
      <vt:lpstr>Vocabulary - match</vt:lpstr>
      <vt:lpstr>Questions: discuss</vt:lpstr>
      <vt:lpstr>Jigsaw reading:</vt:lpstr>
      <vt:lpstr>Now get into groups of A, B &amp; C</vt:lpstr>
      <vt:lpstr>Homework: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Fundamentalism</dc:title>
  <dc:creator>Linda Ruas</dc:creator>
  <cp:lastModifiedBy>Linda Ruas</cp:lastModifiedBy>
  <cp:revision>14</cp:revision>
  <dcterms:created xsi:type="dcterms:W3CDTF">2015-06-28T08:51:40Z</dcterms:created>
  <dcterms:modified xsi:type="dcterms:W3CDTF">2015-06-28T20:00:26Z</dcterms:modified>
</cp:coreProperties>
</file>